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6" r:id="rId1"/>
  </p:sldMasterIdLst>
  <p:notesMasterIdLst>
    <p:notesMasterId r:id="rId12"/>
  </p:notesMasterIdLst>
  <p:sldIdLst>
    <p:sldId id="280" r:id="rId2"/>
    <p:sldId id="324" r:id="rId3"/>
    <p:sldId id="311" r:id="rId4"/>
    <p:sldId id="322" r:id="rId5"/>
    <p:sldId id="320" r:id="rId6"/>
    <p:sldId id="326" r:id="rId7"/>
    <p:sldId id="313" r:id="rId8"/>
    <p:sldId id="325" r:id="rId9"/>
    <p:sldId id="323" r:id="rId10"/>
    <p:sldId id="321" r:id="rId11"/>
  </p:sldIdLst>
  <p:sldSz cx="9144000" cy="6858000" type="screen4x3"/>
  <p:notesSz cx="6858000" cy="9144000"/>
  <p:embeddedFontLst>
    <p:embeddedFont>
      <p:font typeface="Lobster" panose="02000506000000020003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  <p:embeddedFont>
      <p:font typeface="Lucida Sans Unicode" panose="020B0602030504020204" pitchFamily="34" charset="0"/>
      <p:regular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Wingdings 2" panose="05020102010507070707" pitchFamily="18" charset="2"/>
      <p:regular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2D14"/>
    <a:srgbClr val="FF9900"/>
    <a:srgbClr val="CC3300"/>
    <a:srgbClr val="993300"/>
    <a:srgbClr val="960000"/>
    <a:srgbClr val="80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0227" autoAdjust="0"/>
  </p:normalViewPr>
  <p:slideViewPr>
    <p:cSldViewPr>
      <p:cViewPr varScale="1">
        <p:scale>
          <a:sx n="75" d="100"/>
          <a:sy n="75" d="100"/>
        </p:scale>
        <p:origin x="2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обучающихся по направлениям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обучающихся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Техническая </c:v>
                </c:pt>
                <c:pt idx="1">
                  <c:v>Естественнонаучная</c:v>
                </c:pt>
                <c:pt idx="2">
                  <c:v>Физкультурно-спортивная</c:v>
                </c:pt>
                <c:pt idx="3">
                  <c:v>Художественная</c:v>
                </c:pt>
                <c:pt idx="4">
                  <c:v>Туристско-краеведческая</c:v>
                </c:pt>
                <c:pt idx="5">
                  <c:v>Социально-педагогическая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468</c:v>
                </c:pt>
                <c:pt idx="1">
                  <c:v>88</c:v>
                </c:pt>
                <c:pt idx="2">
                  <c:v>302</c:v>
                </c:pt>
                <c:pt idx="3">
                  <c:v>625</c:v>
                </c:pt>
                <c:pt idx="4">
                  <c:v>96</c:v>
                </c:pt>
                <c:pt idx="5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1-4D66-8790-7D0A1EBC8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482176"/>
        <c:axId val="158481344"/>
      </c:barChart>
      <c:catAx>
        <c:axId val="15848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481344"/>
        <c:crosses val="autoZero"/>
        <c:auto val="1"/>
        <c:lblAlgn val="ctr"/>
        <c:lblOffset val="100"/>
        <c:noMultiLvlLbl val="0"/>
      </c:catAx>
      <c:valAx>
        <c:axId val="15848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48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/>
              <a:t>Участие педагогов</a:t>
            </a:r>
            <a:r>
              <a:rPr lang="ru-RU" sz="2400" b="1" baseline="0" dirty="0"/>
              <a:t> в мероприятиях </a:t>
            </a:r>
          </a:p>
          <a:p>
            <a:pPr>
              <a:defRPr/>
            </a:pPr>
            <a:r>
              <a:rPr lang="ru-RU" sz="2400" b="1" baseline="0" dirty="0"/>
              <a:t>по повышению профессионального уровня</a:t>
            </a:r>
            <a:endParaRPr lang="ru-RU" sz="2400" b="1" dirty="0"/>
          </a:p>
        </c:rich>
      </c:tx>
      <c:layout>
        <c:manualLayout>
          <c:xMode val="edge"/>
          <c:yMode val="edge"/>
          <c:x val="0.2100025563502653"/>
          <c:y val="4.1842187287832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659357158805438E-2"/>
          <c:y val="0.1665238672496305"/>
          <c:w val="0.94792973380519752"/>
          <c:h val="0.69716198903356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полугодие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КПК</c:v>
                </c:pt>
                <c:pt idx="1">
                  <c:v>Семинары, вебинары</c:v>
                </c:pt>
                <c:pt idx="2">
                  <c:v>Конкурсы</c:v>
                </c:pt>
                <c:pt idx="3">
                  <c:v>Открытые занятия</c:v>
                </c:pt>
                <c:pt idx="4">
                  <c:v>Мастер-классы</c:v>
                </c:pt>
                <c:pt idx="5">
                  <c:v>Жюри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57-4648-BBDB-1FC15CCDFC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КПК</c:v>
                </c:pt>
                <c:pt idx="1">
                  <c:v>Семинары, вебинары</c:v>
                </c:pt>
                <c:pt idx="2">
                  <c:v>Конкурсы</c:v>
                </c:pt>
                <c:pt idx="3">
                  <c:v>Открытые занятия</c:v>
                </c:pt>
                <c:pt idx="4">
                  <c:v>Мастер-классы</c:v>
                </c:pt>
                <c:pt idx="5">
                  <c:v>Жюри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57-4648-BBDB-1FC15CCDFC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8687120"/>
        <c:axId val="250066336"/>
        <c:axId val="0"/>
      </c:bar3DChart>
      <c:catAx>
        <c:axId val="24868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0066336"/>
        <c:crosses val="autoZero"/>
        <c:auto val="1"/>
        <c:lblAlgn val="ctr"/>
        <c:lblOffset val="100"/>
        <c:noMultiLvlLbl val="0"/>
      </c:catAx>
      <c:valAx>
        <c:axId val="25006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68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C628B-1CAA-45CD-9A23-54038070564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70651-16B6-4A18-BB27-A4A8BD7C5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7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70651-16B6-4A18-BB27-A4A8BD7C5A0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97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70651-16B6-4A18-BB27-A4A8BD7C5A0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01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ED164D4-F5E9-4EE8-8509-37FAB80330D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C51AC-5BAC-48EA-9F5D-303E43E29BE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E5E9E-CFA4-4325-8B2D-F5BE8C143CA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99D39-DF17-4023-B581-A3C359CDC7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3F660-455B-407A-B094-0B949A4A9C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05558-B894-49AC-80D4-27F7AD4FD73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C09EB-E704-462A-BE76-6430AE91700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6BDAC-14CC-46EA-90DA-0B2602A66FB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AECF6-6104-420C-ADAC-949F4C47DE4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0FC31-2937-4742-80AD-0A9E00D2A8B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5649805-1D9D-4B08-994A-738994F8A53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4A764EE-5435-4C27-AE67-3295AE00D3B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04.jpg"/>
          <p:cNvPicPr>
            <a:picLocks noChangeAspect="1"/>
          </p:cNvPicPr>
          <p:nvPr/>
        </p:nvPicPr>
        <p:blipFill>
          <a:blip r:embed="rId2" cstate="print"/>
          <a:srcRect r="3745" b="6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33679" y="1054233"/>
            <a:ext cx="8676642" cy="1901577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  <a:buFont typeface="Wingdings 2" pitchFamily="18" charset="2"/>
              <a:buNone/>
            </a:pPr>
            <a:r>
              <a:rPr lang="ru-RU" sz="16000" dirty="0">
                <a:latin typeface="Lobster" pitchFamily="2" charset="0"/>
              </a:rPr>
              <a:t>Анализ учебной, методической,  </a:t>
            </a:r>
          </a:p>
          <a:p>
            <a:pPr algn="ctr">
              <a:lnSpc>
                <a:spcPct val="170000"/>
              </a:lnSpc>
              <a:buFont typeface="Wingdings 2" pitchFamily="18" charset="2"/>
              <a:buNone/>
            </a:pPr>
            <a:r>
              <a:rPr lang="ru-RU" sz="16000" dirty="0">
                <a:latin typeface="Lobster" pitchFamily="2" charset="0"/>
              </a:rPr>
              <a:t>деятельности  </a:t>
            </a:r>
          </a:p>
          <a:p>
            <a:pPr algn="ctr">
              <a:lnSpc>
                <a:spcPts val="2800"/>
              </a:lnSpc>
              <a:buFont typeface="Wingdings 2" pitchFamily="18" charset="2"/>
              <a:buNone/>
            </a:pPr>
            <a:endParaRPr lang="ru-RU" sz="16000" dirty="0">
              <a:latin typeface="Lobster" pitchFamily="2" charset="0"/>
            </a:endParaRPr>
          </a:p>
          <a:p>
            <a:pPr algn="ctr">
              <a:lnSpc>
                <a:spcPts val="2800"/>
              </a:lnSpc>
              <a:buFont typeface="Wingdings 2" pitchFamily="18" charset="2"/>
              <a:buNone/>
            </a:pPr>
            <a:endParaRPr lang="ru-RU" sz="16000" dirty="0">
              <a:latin typeface="Lobster" pitchFamily="2" charset="0"/>
            </a:endParaRPr>
          </a:p>
          <a:p>
            <a:pPr algn="ctr">
              <a:lnSpc>
                <a:spcPts val="2800"/>
              </a:lnSpc>
              <a:buFont typeface="Wingdings 2" pitchFamily="18" charset="2"/>
              <a:buNone/>
            </a:pPr>
            <a:r>
              <a:rPr lang="ru-RU" sz="16000" dirty="0">
                <a:latin typeface="Lobster" pitchFamily="2" charset="0"/>
              </a:rPr>
              <a:t>за  2022-2023 учебный год</a:t>
            </a:r>
            <a:endParaRPr lang="ru-RU" sz="16000" dirty="0">
              <a:latin typeface="Myriad Pro" pitchFamily="34" charset="0"/>
            </a:endParaRPr>
          </a:p>
          <a:p>
            <a:pPr algn="r">
              <a:lnSpc>
                <a:spcPts val="2800"/>
              </a:lnSpc>
              <a:buFont typeface="Wingdings 2" pitchFamily="18" charset="2"/>
              <a:buNone/>
            </a:pPr>
            <a:endParaRPr lang="ru-RU" sz="4000" dirty="0"/>
          </a:p>
        </p:txBody>
      </p:sp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30163"/>
            <a:ext cx="8856663" cy="766763"/>
          </a:xfrm>
        </p:spPr>
        <p:txBody>
          <a:bodyPr/>
          <a:lstStyle/>
          <a:p>
            <a:pPr algn="ctr"/>
            <a:r>
              <a:rPr lang="ru-RU" sz="1400" b="0" dirty="0">
                <a:effectLst/>
                <a:latin typeface="Myriad Pro" pitchFamily="34" charset="0"/>
              </a:rPr>
              <a:t>Муниципальное бюджетное образовательное учреждение</a:t>
            </a:r>
            <a:br>
              <a:rPr lang="ru-RU" sz="1400" b="0" dirty="0">
                <a:effectLst/>
                <a:latin typeface="Myriad Pro" pitchFamily="34" charset="0"/>
              </a:rPr>
            </a:br>
            <a:r>
              <a:rPr lang="ru-RU" sz="1400" b="0" dirty="0">
                <a:effectLst/>
                <a:latin typeface="Myriad Pro" pitchFamily="34" charset="0"/>
              </a:rPr>
              <a:t> дополнительного образования</a:t>
            </a:r>
            <a:br>
              <a:rPr lang="ru-RU" sz="1400" b="0" dirty="0">
                <a:effectLst/>
                <a:latin typeface="Myriad Pro" pitchFamily="34" charset="0"/>
              </a:rPr>
            </a:br>
            <a:r>
              <a:rPr lang="ru-RU" sz="1400" b="0" dirty="0">
                <a:effectLst/>
                <a:latin typeface="Myriad Pro" pitchFamily="34" charset="0"/>
              </a:rPr>
              <a:t>«Дом детского творчества «Новое поколение»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3273443"/>
            <a:ext cx="5400600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6300"/>
              </a:lnSpc>
            </a:pPr>
            <a:r>
              <a:rPr lang="ru-RU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Lobster"/>
              </a:rPr>
              <a:t> </a:t>
            </a:r>
            <a:endParaRPr lang="ru-RU" sz="2800" dirty="0">
              <a:solidFill>
                <a:srgbClr val="FF0000"/>
              </a:solidFill>
              <a:latin typeface="Lobster" panose="02000506000000020003" charset="0"/>
            </a:endParaRPr>
          </a:p>
        </p:txBody>
      </p:sp>
      <p:pic>
        <p:nvPicPr>
          <p:cNvPr id="6" name="Picture 2" descr="http://img-fotki.yandex.ru/get/4517/28257045.58f/0_6e158_45c7ceda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7" y="542327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8BE36D-CD0D-4A66-AD70-0A14157BEE64}"/>
              </a:ext>
            </a:extLst>
          </p:cNvPr>
          <p:cNvSpPr txBox="1"/>
          <p:nvPr/>
        </p:nvSpPr>
        <p:spPr>
          <a:xfrm>
            <a:off x="2447764" y="593735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Заместитель директора по УВР</a:t>
            </a:r>
          </a:p>
          <a:p>
            <a:r>
              <a:rPr lang="ru-RU" b="1" dirty="0" err="1"/>
              <a:t>С.Г.Брелик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30163"/>
            <a:ext cx="8856663" cy="766763"/>
          </a:xfrm>
        </p:spPr>
        <p:txBody>
          <a:bodyPr/>
          <a:lstStyle/>
          <a:p>
            <a:pPr algn="ctr"/>
            <a:r>
              <a:rPr lang="ru-RU" sz="1400" b="0" dirty="0">
                <a:effectLst/>
                <a:latin typeface="Myriad Pro" pitchFamily="34" charset="0"/>
              </a:rPr>
              <a:t>Муниципальное бюджетное образовательное учреждение </a:t>
            </a:r>
            <a:br>
              <a:rPr lang="ru-RU" sz="1400" b="0" dirty="0">
                <a:effectLst/>
                <a:latin typeface="Myriad Pro" pitchFamily="34" charset="0"/>
              </a:rPr>
            </a:br>
            <a:r>
              <a:rPr lang="ru-RU" sz="1400" b="0" dirty="0">
                <a:effectLst/>
                <a:latin typeface="Myriad Pro" pitchFamily="34" charset="0"/>
              </a:rPr>
              <a:t>дополнительного образования</a:t>
            </a:r>
            <a:br>
              <a:rPr lang="ru-RU" sz="1400" b="0" dirty="0">
                <a:effectLst/>
                <a:latin typeface="Myriad Pro" pitchFamily="34" charset="0"/>
              </a:rPr>
            </a:br>
            <a:r>
              <a:rPr lang="ru-RU" sz="1400" b="0" dirty="0">
                <a:effectLst/>
                <a:latin typeface="Myriad Pro" pitchFamily="34" charset="0"/>
              </a:rPr>
              <a:t>«Дом детского творчества «Новое поколение»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20F71A-657B-4A84-A08C-96F29E94A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4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34393"/>
              </p:ext>
            </p:extLst>
          </p:nvPr>
        </p:nvGraphicFramePr>
        <p:xfrm>
          <a:off x="467544" y="384068"/>
          <a:ext cx="8064897" cy="64739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36290">
                  <a:extLst>
                    <a:ext uri="{9D8B030D-6E8A-4147-A177-3AD203B41FA5}">
                      <a16:colId xmlns:a16="http://schemas.microsoft.com/office/drawing/2014/main" val="3573344868"/>
                    </a:ext>
                  </a:extLst>
                </a:gridCol>
                <a:gridCol w="2208394">
                  <a:extLst>
                    <a:ext uri="{9D8B030D-6E8A-4147-A177-3AD203B41FA5}">
                      <a16:colId xmlns:a16="http://schemas.microsoft.com/office/drawing/2014/main" val="2521148421"/>
                    </a:ext>
                  </a:extLst>
                </a:gridCol>
                <a:gridCol w="2010639">
                  <a:extLst>
                    <a:ext uri="{9D8B030D-6E8A-4147-A177-3AD203B41FA5}">
                      <a16:colId xmlns:a16="http://schemas.microsoft.com/office/drawing/2014/main" val="919636810"/>
                    </a:ext>
                  </a:extLst>
                </a:gridCol>
                <a:gridCol w="2388771">
                  <a:extLst>
                    <a:ext uri="{9D8B030D-6E8A-4147-A177-3AD203B41FA5}">
                      <a16:colId xmlns:a16="http://schemas.microsoft.com/office/drawing/2014/main" val="3875993500"/>
                    </a:ext>
                  </a:extLst>
                </a:gridCol>
                <a:gridCol w="820803">
                  <a:extLst>
                    <a:ext uri="{9D8B030D-6E8A-4147-A177-3AD203B41FA5}">
                      <a16:colId xmlns:a16="http://schemas.microsoft.com/office/drawing/2014/main" val="3624685416"/>
                    </a:ext>
                  </a:extLst>
                </a:gridCol>
              </a:tblGrid>
              <a:tr h="822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объединения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Фамилия, имя, отчество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Направленность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программ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979854"/>
                  </a:ext>
                </a:extLst>
              </a:tr>
              <a:tr h="205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дизайн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Балакина Л.Г.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444374"/>
                  </a:ext>
                </a:extLst>
              </a:tr>
              <a:tr h="205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Робототехника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Лаврентьев К.А.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662317"/>
                  </a:ext>
                </a:extLst>
              </a:tr>
              <a:tr h="411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Ментальная арифметика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Искандарян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Н.В..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19081"/>
                  </a:ext>
                </a:extLst>
              </a:tr>
              <a:tr h="411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Лидеры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Беккер П.А.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Социально-педагогическая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674274"/>
                  </a:ext>
                </a:extLst>
              </a:tr>
              <a:tr h="205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Перспектива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Марданова Р.А.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673668"/>
                  </a:ext>
                </a:extLst>
              </a:tr>
              <a:tr h="205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Юный мастер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Казакова Т.А.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687123"/>
                  </a:ext>
                </a:extLst>
              </a:tr>
              <a:tr h="205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Азбука дизайна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Кокорина Д.С.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250720"/>
                  </a:ext>
                </a:extLst>
              </a:tr>
              <a:tr h="205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Вокальное исполнение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Подоплелова А.А.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849675"/>
                  </a:ext>
                </a:extLst>
              </a:tr>
              <a:tr h="205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Грация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Кокорина Д.С.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695479"/>
                  </a:ext>
                </a:extLst>
              </a:tr>
              <a:tr h="205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Силуэт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Турченко С.Ю.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522412"/>
                  </a:ext>
                </a:extLst>
              </a:tr>
              <a:tr h="205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Шанс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Наумова Т.А.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660763"/>
                  </a:ext>
                </a:extLst>
              </a:tr>
              <a:tr h="205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Созвездие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Мотко Е.А.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51207"/>
                  </a:ext>
                </a:extLst>
              </a:tr>
              <a:tr h="205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Ассорти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Остапчук О.В.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010408"/>
                  </a:ext>
                </a:extLst>
              </a:tr>
              <a:tr h="205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Горячие новости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Брезгина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О.П.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167228"/>
                  </a:ext>
                </a:extLst>
              </a:tr>
              <a:tr h="205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безопасности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Лукасевич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Туристско-краеведческая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97649"/>
                  </a:ext>
                </a:extLst>
              </a:tr>
              <a:tr h="411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Шахматы. Каисса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Эйхвальд Н.С.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Физкультурно-спортивная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671230"/>
                  </a:ext>
                </a:extLst>
              </a:tr>
              <a:tr h="411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Футзал-плюс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Кривошлык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А.С.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Физкультурно-спортивная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88594"/>
                  </a:ext>
                </a:extLst>
              </a:tr>
              <a:tr h="411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Баскетбол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Енин Д.Н.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Физкультурно-спортивная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005653"/>
                  </a:ext>
                </a:extLst>
              </a:tr>
              <a:tr h="205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515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02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323528" y="548680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n/>
                <a:solidFill>
                  <a:prstClr val="black"/>
                </a:solidFill>
                <a:latin typeface="Lobster" panose="02000506000000020003" charset="0"/>
              </a:rPr>
              <a:t> </a:t>
            </a:r>
            <a:endParaRPr lang="ru-RU" sz="1400" dirty="0">
              <a:ln/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317847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Численность обучающихся по направлениям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58949"/>
              </p:ext>
            </p:extLst>
          </p:nvPr>
        </p:nvGraphicFramePr>
        <p:xfrm>
          <a:off x="780048" y="1010345"/>
          <a:ext cx="7776864" cy="5226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9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3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Направление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Количество обучающихся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физкультурно-спортивное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207/30%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естественнонаучное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туристско-краеведческое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10/1,5%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техническое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142/20,5%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социально-гуманитарное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23/3,3%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художественное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272/39%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81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Всего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693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14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065F801-263A-4BC7-83B1-F51C3246D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effectLst/>
                <a:latin typeface="Comic Sans MS" pitchFamily="66" charset="0"/>
                <a:ea typeface="+mn-ea"/>
                <a:cs typeface="+mn-cs"/>
              </a:rPr>
              <a:t>Численность обучающихся по направлениям</a:t>
            </a:r>
            <a:br>
              <a:rPr lang="ru-RU" sz="2400" dirty="0">
                <a:solidFill>
                  <a:prstClr val="black"/>
                </a:solidFill>
                <a:effectLst/>
                <a:latin typeface="Comic Sans MS" pitchFamily="66" charset="0"/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43484725"/>
              </p:ext>
            </p:extLst>
          </p:nvPr>
        </p:nvGraphicFramePr>
        <p:xfrm>
          <a:off x="899592" y="1417638"/>
          <a:ext cx="7488832" cy="409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86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1835026" y="2060575"/>
            <a:ext cx="7129462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6300"/>
              </a:lnSpc>
            </a:pPr>
            <a:r>
              <a:rPr lang="ru-RU" sz="6000" dirty="0">
                <a:latin typeface="Lobster"/>
              </a:rPr>
              <a:t> </a:t>
            </a:r>
            <a:endParaRPr lang="ru-RU" sz="3600" dirty="0">
              <a:latin typeface="Lobster" panose="02000506000000020003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48625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Распределение по источникам финансирования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67187"/>
            <a:ext cx="6851629" cy="48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8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Аттестация обучающихся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25734"/>
              </p:ext>
            </p:extLst>
          </p:nvPr>
        </p:nvGraphicFramePr>
        <p:xfrm>
          <a:off x="457200" y="1988840"/>
          <a:ext cx="8003232" cy="3528393"/>
        </p:xfrm>
        <a:graphic>
          <a:graphicData uri="http://schemas.openxmlformats.org/drawingml/2006/table">
            <a:tbl>
              <a:tblPr firstRow="1" firstCol="1" bandRow="1"/>
              <a:tblGrid>
                <a:gridCol w="1583459">
                  <a:extLst>
                    <a:ext uri="{9D8B030D-6E8A-4147-A177-3AD203B41FA5}">
                      <a16:colId xmlns:a16="http://schemas.microsoft.com/office/drawing/2014/main" val="1504280066"/>
                    </a:ext>
                  </a:extLst>
                </a:gridCol>
                <a:gridCol w="2400547">
                  <a:extLst>
                    <a:ext uri="{9D8B030D-6E8A-4147-A177-3AD203B41FA5}">
                      <a16:colId xmlns:a16="http://schemas.microsoft.com/office/drawing/2014/main" val="531430951"/>
                    </a:ext>
                  </a:extLst>
                </a:gridCol>
                <a:gridCol w="2400547">
                  <a:extLst>
                    <a:ext uri="{9D8B030D-6E8A-4147-A177-3AD203B41FA5}">
                      <a16:colId xmlns:a16="http://schemas.microsoft.com/office/drawing/2014/main" val="4207466960"/>
                    </a:ext>
                  </a:extLst>
                </a:gridCol>
                <a:gridCol w="1618679">
                  <a:extLst>
                    <a:ext uri="{9D8B030D-6E8A-4147-A177-3AD203B41FA5}">
                      <a16:colId xmlns:a16="http://schemas.microsoft.com/office/drawing/2014/main" val="2947066970"/>
                    </a:ext>
                  </a:extLst>
                </a:gridCol>
              </a:tblGrid>
              <a:tr h="117613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 усвоения (%)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061802"/>
                  </a:ext>
                </a:extLst>
              </a:tr>
              <a:tr h="1176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96344"/>
                  </a:ext>
                </a:extLst>
              </a:tr>
              <a:tr h="11761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9 %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54%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37 %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438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29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323528" y="548680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n/>
                <a:solidFill>
                  <a:prstClr val="black"/>
                </a:solidFill>
                <a:latin typeface="Lobster" panose="02000506000000020003" charset="0"/>
              </a:rPr>
              <a:t> </a:t>
            </a:r>
            <a:endParaRPr lang="ru-RU" sz="1400" dirty="0">
              <a:ln/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1" y="317847"/>
            <a:ext cx="7776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Список аттестуемых педагогов 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</a:rPr>
              <a:t>в 2022-2023 учебном году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885229"/>
              </p:ext>
            </p:extLst>
          </p:nvPr>
        </p:nvGraphicFramePr>
        <p:xfrm>
          <a:off x="299457" y="1166191"/>
          <a:ext cx="8791460" cy="514702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2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139">
                  <a:extLst>
                    <a:ext uri="{9D8B030D-6E8A-4147-A177-3AD203B41FA5}">
                      <a16:colId xmlns:a16="http://schemas.microsoft.com/office/drawing/2014/main" val="2867266580"/>
                    </a:ext>
                  </a:extLst>
                </a:gridCol>
                <a:gridCol w="245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1834422126"/>
                    </a:ext>
                  </a:extLst>
                </a:gridCol>
                <a:gridCol w="1842492">
                  <a:extLst>
                    <a:ext uri="{9D8B030D-6E8A-4147-A177-3AD203B41FA5}">
                      <a16:colId xmlns:a16="http://schemas.microsoft.com/office/drawing/2014/main" val="2738114633"/>
                    </a:ext>
                  </a:extLst>
                </a:gridCol>
                <a:gridCol w="2654453">
                  <a:extLst>
                    <a:ext uri="{9D8B030D-6E8A-4147-A177-3AD203B41FA5}">
                      <a16:colId xmlns:a16="http://schemas.microsoft.com/office/drawing/2014/main" val="818274285"/>
                    </a:ext>
                  </a:extLst>
                </a:gridCol>
              </a:tblGrid>
              <a:tr h="1764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ФИО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Должность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Имеющаяся категория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(1, высшая, соответствие)/ (первично, повторно)</a:t>
                      </a:r>
                      <a:endParaRPr lang="ru-RU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Срок действия имеющейся аттестации / предполагаемая дата прохождения аттестации (первично, повторно)</a:t>
                      </a:r>
                      <a:endParaRPr lang="ru-RU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Балакина Л.Г.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ПДО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ru-RU" b="1" dirty="0"/>
                        <a:t>Высшая</a:t>
                      </a:r>
                      <a:endParaRPr lang="ru-RU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Высшая/май 2023</a:t>
                      </a:r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Казакова Т.А.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ПДО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ru-RU" b="1" dirty="0"/>
                        <a:t>Первая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Высшая/май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r>
                        <a:rPr lang="ru-RU" b="1" dirty="0"/>
                        <a:t>Турченко С.Ю.       ПДО                  Высшая              Высшая/май 2023 </a:t>
                      </a:r>
                    </a:p>
                    <a:p>
                      <a:r>
                        <a:rPr lang="ru-RU" b="1" dirty="0"/>
                        <a:t> 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4.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Корякина О.А.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ПДО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Первая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b="1"/>
                        <a:t>Высшая/март 2023</a:t>
                      </a:r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6.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47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606833"/>
              </p:ext>
            </p:extLst>
          </p:nvPr>
        </p:nvGraphicFramePr>
        <p:xfrm>
          <a:off x="1187624" y="1772816"/>
          <a:ext cx="7082164" cy="3366891"/>
        </p:xfrm>
        <a:graphic>
          <a:graphicData uri="http://schemas.openxmlformats.org/drawingml/2006/table">
            <a:tbl>
              <a:tblPr firstRow="1" firstCol="1" bandRow="1"/>
              <a:tblGrid>
                <a:gridCol w="1696790">
                  <a:extLst>
                    <a:ext uri="{9D8B030D-6E8A-4147-A177-3AD203B41FA5}">
                      <a16:colId xmlns:a16="http://schemas.microsoft.com/office/drawing/2014/main" val="4034435767"/>
                    </a:ext>
                  </a:extLst>
                </a:gridCol>
                <a:gridCol w="2095290">
                  <a:extLst>
                    <a:ext uri="{9D8B030D-6E8A-4147-A177-3AD203B41FA5}">
                      <a16:colId xmlns:a16="http://schemas.microsoft.com/office/drawing/2014/main" val="4122358559"/>
                    </a:ext>
                  </a:extLst>
                </a:gridCol>
                <a:gridCol w="1644690">
                  <a:extLst>
                    <a:ext uri="{9D8B030D-6E8A-4147-A177-3AD203B41FA5}">
                      <a16:colId xmlns:a16="http://schemas.microsoft.com/office/drawing/2014/main" val="4279520930"/>
                    </a:ext>
                  </a:extLst>
                </a:gridCol>
                <a:gridCol w="1645394">
                  <a:extLst>
                    <a:ext uri="{9D8B030D-6E8A-4147-A177-3AD203B41FA5}">
                      <a16:colId xmlns:a16="http://schemas.microsoft.com/office/drawing/2014/main" val="1792499565"/>
                    </a:ext>
                  </a:extLst>
                </a:gridCol>
              </a:tblGrid>
              <a:tr h="2244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педагогов (штат.)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Соответствие занимаемой должности/без категории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категория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Высшая категория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311726"/>
                  </a:ext>
                </a:extLst>
              </a:tr>
              <a:tr h="1122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3/18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5/40%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4/60%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98542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9752" y="692696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Результаты аттестации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46567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323528" y="548680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n/>
                <a:solidFill>
                  <a:prstClr val="black"/>
                </a:solidFill>
                <a:latin typeface="Lobster" panose="02000506000000020003" charset="0"/>
              </a:rPr>
              <a:t> </a:t>
            </a:r>
            <a:endParaRPr lang="ru-RU" sz="1400" dirty="0">
              <a:ln/>
              <a:solidFill>
                <a:prstClr val="black"/>
              </a:solidFill>
              <a:latin typeface="Lucida Sans Unicode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37FE04E-E2B5-4D87-B653-21B91C4CA5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3513371"/>
              </p:ext>
            </p:extLst>
          </p:nvPr>
        </p:nvGraphicFramePr>
        <p:xfrm>
          <a:off x="827584" y="548680"/>
          <a:ext cx="741682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5837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1642</TotalTime>
  <Words>355</Words>
  <Application>Microsoft Office PowerPoint</Application>
  <PresentationFormat>Экран (4:3)</PresentationFormat>
  <Paragraphs>186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Times New Roman</vt:lpstr>
      <vt:lpstr>Myriad Pro</vt:lpstr>
      <vt:lpstr>Lobster</vt:lpstr>
      <vt:lpstr>Calibri</vt:lpstr>
      <vt:lpstr>Georgia</vt:lpstr>
      <vt:lpstr>Wingdings 3</vt:lpstr>
      <vt:lpstr>Lucida Sans Unicode</vt:lpstr>
      <vt:lpstr>Comic Sans MS</vt:lpstr>
      <vt:lpstr>Wingdings 2</vt:lpstr>
      <vt:lpstr>Verdana</vt:lpstr>
      <vt:lpstr>Открытая</vt:lpstr>
      <vt:lpstr>Муниципальное бюджетное образовательное учреждение  дополнительного образования «Дом детского творчества «Новое поколение»</vt:lpstr>
      <vt:lpstr>Презентация PowerPoint</vt:lpstr>
      <vt:lpstr>Презентация PowerPoint</vt:lpstr>
      <vt:lpstr>Численность обучающихся по направлениям </vt:lpstr>
      <vt:lpstr>Презентация PowerPoint</vt:lpstr>
      <vt:lpstr>Аттестация обучающихся</vt:lpstr>
      <vt:lpstr>Презентация PowerPoint</vt:lpstr>
      <vt:lpstr>Презентация PowerPoint</vt:lpstr>
      <vt:lpstr>Презентация PowerPoint</vt:lpstr>
      <vt:lpstr>Муниципальное бюджетное образовательное учреждение  дополнительного образования «Дом детского творчества «Новое поколение»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Светлана Геннадьевна Брелик</cp:lastModifiedBy>
  <cp:revision>137</cp:revision>
  <dcterms:created xsi:type="dcterms:W3CDTF">2013-09-13T04:14:32Z</dcterms:created>
  <dcterms:modified xsi:type="dcterms:W3CDTF">2023-05-23T04:36:03Z</dcterms:modified>
</cp:coreProperties>
</file>